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16"/>
  </p:notesMasterIdLst>
  <p:sldIdLst>
    <p:sldId id="260" r:id="rId3"/>
    <p:sldId id="269" r:id="rId4"/>
    <p:sldId id="273" r:id="rId5"/>
    <p:sldId id="257" r:id="rId6"/>
    <p:sldId id="272" r:id="rId7"/>
    <p:sldId id="265" r:id="rId8"/>
    <p:sldId id="270" r:id="rId9"/>
    <p:sldId id="264" r:id="rId10"/>
    <p:sldId id="266" r:id="rId11"/>
    <p:sldId id="259" r:id="rId12"/>
    <p:sldId id="268" r:id="rId13"/>
    <p:sldId id="261" r:id="rId14"/>
    <p:sldId id="267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101" d="100"/>
          <a:sy n="101" d="100"/>
        </p:scale>
        <p:origin x="126" y="3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8DB960-2B76-49A4-B4DC-4E752D1B98C4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C0730A-D9D0-4B64-B15A-CC5DED5201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8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038599"/>
            <a:ext cx="9144000" cy="193087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4111751"/>
            <a:ext cx="1371600" cy="17769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371600" y="4111751"/>
            <a:ext cx="7772400" cy="1776953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4191000"/>
            <a:ext cx="7467600" cy="1066800"/>
          </a:xfrm>
        </p:spPr>
        <p:txBody>
          <a:bodyPr anchor="b">
            <a:normAutofit/>
          </a:bodyPr>
          <a:lstStyle>
            <a:lvl1pPr>
              <a:defRPr sz="440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7467600" cy="609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233160"/>
            <a:ext cx="17526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00399" y="6233160"/>
            <a:ext cx="4752393" cy="320040"/>
          </a:xfrm>
          <a:prstGeom prst="rect">
            <a:avLst/>
          </a:prstGeom>
        </p:spPr>
        <p:txBody>
          <a:bodyPr anchor="b" anchorCtr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6233160"/>
            <a:ext cx="838200" cy="320040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823960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8915400" y="533400"/>
            <a:ext cx="228600" cy="632460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80040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620000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371600" cy="990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 anchor="ctr" anchorCtr="0"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7620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768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620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768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762000" y="1752600"/>
            <a:ext cx="3886200" cy="640080"/>
          </a:xfrm>
          <a:solidFill>
            <a:schemeClr val="accent3"/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76800" y="1752600"/>
            <a:ext cx="3886200" cy="640080"/>
          </a:xfrm>
          <a:solidFill>
            <a:schemeClr val="accent3"/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2000" y="1600200"/>
            <a:ext cx="1600200" cy="4495800"/>
          </a:xfrm>
          <a:solidFill>
            <a:schemeClr val="accent3"/>
          </a:solidFill>
          <a:ln w="50800" cap="sq" cmpd="dbl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438400" y="1600200"/>
            <a:ext cx="6324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486400"/>
            <a:ext cx="7543800" cy="685800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2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0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0" y="4658868"/>
            <a:ext cx="1371600" cy="71323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371600" y="4658868"/>
            <a:ext cx="7772400" cy="713232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675516"/>
            <a:ext cx="7543800" cy="658483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0"/>
            <a:ext cx="7772400" cy="456895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65048" y="1600200"/>
            <a:ext cx="80010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334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33400" y="0"/>
            <a:ext cx="8610600" cy="228600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Date Placeholder 27"/>
          <p:cNvSpPr>
            <a:spLocks noGrp="1"/>
          </p:cNvSpPr>
          <p:nvPr>
            <p:ph type="dt" sz="half" idx="2"/>
          </p:nvPr>
        </p:nvSpPr>
        <p:spPr>
          <a:xfrm>
            <a:off x="1371600" y="6233160"/>
            <a:ext cx="17526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DA480A42-1B47-4A74-9A1D-F67E9D003F15}" type="datetimeFigureOut">
              <a:rPr lang="en-US" smtClean="0"/>
              <a:pPr/>
              <a:t>10/17/2016</a:t>
            </a:fld>
            <a:endParaRPr lang="en-US"/>
          </a:p>
        </p:txBody>
      </p:sp>
      <p:sp>
        <p:nvSpPr>
          <p:cNvPr id="24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3200399" y="6233160"/>
            <a:ext cx="4752393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28"/>
          <p:cNvSpPr>
            <a:spLocks noGrp="1"/>
          </p:cNvSpPr>
          <p:nvPr>
            <p:ph type="sldNum" sz="quarter" idx="4"/>
          </p:nvPr>
        </p:nvSpPr>
        <p:spPr>
          <a:xfrm>
            <a:off x="8001000" y="6233160"/>
            <a:ext cx="8382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tx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tx2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tx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tx2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tx2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8952" y="1981200"/>
            <a:ext cx="8004048" cy="3581400"/>
          </a:xfrm>
        </p:spPr>
        <p:txBody>
          <a:bodyPr/>
          <a:lstStyle/>
          <a:p>
            <a:r>
              <a:rPr lang="en-US" dirty="0" smtClean="0"/>
              <a:t>HAMP, HARP and other government programs are </a:t>
            </a:r>
            <a:r>
              <a:rPr lang="en-US" dirty="0" err="1" smtClean="0"/>
              <a:t>sunseting</a:t>
            </a:r>
            <a:endParaRPr lang="en-US" dirty="0" smtClean="0"/>
          </a:p>
          <a:p>
            <a:r>
              <a:rPr lang="en-US" dirty="0" smtClean="0"/>
              <a:t>State Court Mediation Programs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r>
              <a:rPr lang="en-US" dirty="0" smtClean="0"/>
              <a:t>Joint programs with law schools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Isn’t this an idea whose time has passed?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6080"/>
            <a:ext cx="8534400" cy="608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2057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Mortgage Modification Mediation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File </a:t>
            </a:r>
            <a:r>
              <a:rPr lang="en-US" b="1" dirty="0" smtClean="0"/>
              <a:t>Chapter 13 </a:t>
            </a:r>
            <a:r>
              <a:rPr lang="en-US" dirty="0" smtClean="0"/>
              <a:t>and pay all filing fees</a:t>
            </a:r>
          </a:p>
          <a:p>
            <a:r>
              <a:rPr lang="en-US" dirty="0" smtClean="0"/>
              <a:t>Propose a plan with </a:t>
            </a:r>
            <a:r>
              <a:rPr lang="en-US" b="1" dirty="0" smtClean="0"/>
              <a:t>Estimated Monthly Payments</a:t>
            </a:r>
            <a:r>
              <a:rPr lang="en-US" dirty="0" smtClean="0"/>
              <a:t> </a:t>
            </a:r>
            <a:r>
              <a:rPr lang="en-US" sz="2600" dirty="0" smtClean="0"/>
              <a:t>(31% of gross monthly income)*</a:t>
            </a:r>
          </a:p>
          <a:p>
            <a:r>
              <a:rPr lang="en-US" dirty="0" smtClean="0"/>
              <a:t>Debtor r</a:t>
            </a:r>
            <a:r>
              <a:rPr lang="en-US" dirty="0" smtClean="0"/>
              <a:t>equests </a:t>
            </a:r>
            <a:r>
              <a:rPr lang="en-US" dirty="0" smtClean="0"/>
              <a:t>referral to </a:t>
            </a:r>
            <a:r>
              <a:rPr lang="en-US" b="1" dirty="0" smtClean="0"/>
              <a:t>MMM</a:t>
            </a:r>
            <a:r>
              <a:rPr lang="en-US" dirty="0" smtClean="0"/>
              <a:t> within 90 days of filing</a:t>
            </a:r>
          </a:p>
          <a:p>
            <a:pPr lvl="1"/>
            <a:r>
              <a:rPr lang="en-US" dirty="0" smtClean="0"/>
              <a:t>Debtor uses </a:t>
            </a:r>
            <a:r>
              <a:rPr lang="en-US" dirty="0" smtClean="0"/>
              <a:t>the </a:t>
            </a:r>
            <a:r>
              <a:rPr lang="en-US" dirty="0" smtClean="0"/>
              <a:t>Portal and </a:t>
            </a:r>
            <a:r>
              <a:rPr lang="en-US" dirty="0" err="1" smtClean="0"/>
              <a:t>DocuMod</a:t>
            </a:r>
            <a:r>
              <a:rPr lang="en-US" dirty="0" smtClean="0"/>
              <a:t> to </a:t>
            </a:r>
            <a:r>
              <a:rPr lang="en-US" dirty="0" smtClean="0"/>
              <a:t>prepare documents and </a:t>
            </a:r>
            <a:r>
              <a:rPr lang="en-US" dirty="0" smtClean="0"/>
              <a:t>communicate</a:t>
            </a:r>
          </a:p>
          <a:p>
            <a:pPr lvl="1"/>
            <a:r>
              <a:rPr lang="en-US" dirty="0"/>
              <a:t>Debtor pays for Portal, </a:t>
            </a:r>
            <a:r>
              <a:rPr lang="en-US" dirty="0" err="1"/>
              <a:t>DocuMod</a:t>
            </a:r>
            <a:r>
              <a:rPr lang="en-US" dirty="0"/>
              <a:t>, and half the mediator fee</a:t>
            </a:r>
          </a:p>
          <a:p>
            <a:r>
              <a:rPr lang="en-US" dirty="0" smtClean="0"/>
              <a:t>Creditor </a:t>
            </a:r>
            <a:r>
              <a:rPr lang="en-US" dirty="0" smtClean="0"/>
              <a:t>responds and pays its half </a:t>
            </a:r>
            <a:r>
              <a:rPr lang="en-US" dirty="0" smtClean="0"/>
              <a:t>of</a:t>
            </a:r>
            <a:r>
              <a:rPr lang="en-US" dirty="0" smtClean="0"/>
              <a:t> mediator fee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How will MMM work in AZ?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762000"/>
            <a:ext cx="8004048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Mediator schedules mediation </a:t>
            </a:r>
            <a:r>
              <a:rPr lang="en-US" sz="2400" dirty="0" smtClean="0"/>
              <a:t>**</a:t>
            </a:r>
            <a:endParaRPr lang="en-US" sz="2400" dirty="0"/>
          </a:p>
          <a:p>
            <a:pPr lvl="1"/>
            <a:r>
              <a:rPr lang="en-US" sz="2100" dirty="0" smtClean="0"/>
              <a:t>Up </a:t>
            </a:r>
            <a:r>
              <a:rPr lang="en-US" sz="2100" dirty="0" smtClean="0"/>
              <a:t>to 2 one hour </a:t>
            </a:r>
            <a:r>
              <a:rPr lang="en-US" sz="2100" dirty="0" smtClean="0"/>
              <a:t>sessions</a:t>
            </a:r>
          </a:p>
          <a:p>
            <a:pPr lvl="1"/>
            <a:r>
              <a:rPr lang="en-US" sz="2100" dirty="0" smtClean="0"/>
              <a:t>Can pay for additional time if parties agree</a:t>
            </a:r>
            <a:endParaRPr lang="en-US" sz="2100" dirty="0" smtClean="0"/>
          </a:p>
          <a:p>
            <a:r>
              <a:rPr lang="en-US" sz="2400" dirty="0" smtClean="0"/>
              <a:t>If </a:t>
            </a:r>
            <a:r>
              <a:rPr lang="en-US" sz="2400" dirty="0" smtClean="0"/>
              <a:t>trial modification reached, request court approval of trial modification</a:t>
            </a:r>
          </a:p>
          <a:p>
            <a:r>
              <a:rPr lang="en-US" sz="2400" dirty="0" smtClean="0"/>
              <a:t>Amend plan so Trustee disburses trial payments</a:t>
            </a:r>
          </a:p>
          <a:p>
            <a:r>
              <a:rPr lang="en-US" sz="2400" dirty="0" smtClean="0"/>
              <a:t>If trial is successful, file a request to approve the final modification</a:t>
            </a:r>
          </a:p>
          <a:p>
            <a:r>
              <a:rPr lang="en-US" sz="2400" dirty="0" smtClean="0"/>
              <a:t>If modification is unsuccessful</a:t>
            </a:r>
            <a:r>
              <a:rPr lang="en-US" sz="2400" dirty="0" smtClean="0"/>
              <a:t>, amend plan </a:t>
            </a:r>
            <a:endParaRPr lang="en-US" sz="2400" dirty="0"/>
          </a:p>
          <a:p>
            <a:pPr lvl="1"/>
            <a:r>
              <a:rPr lang="en-US" sz="2400" dirty="0"/>
              <a:t>Surrender </a:t>
            </a:r>
          </a:p>
          <a:p>
            <a:pPr lvl="1"/>
            <a:r>
              <a:rPr lang="en-US" sz="2400" dirty="0" smtClean="0"/>
              <a:t>Cure and pay conduit plan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001000" cy="152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31% of gross income or monthly mortgage payment </a:t>
            </a:r>
            <a:r>
              <a:rPr lang="en-US" sz="1800" dirty="0" smtClean="0"/>
              <a:t>(aka an affordable payment)</a:t>
            </a:r>
          </a:p>
          <a:p>
            <a:r>
              <a:rPr lang="en-US" dirty="0" smtClean="0"/>
              <a:t>Develop a history of making payments</a:t>
            </a:r>
          </a:p>
          <a:p>
            <a:pPr lvl="1"/>
            <a:r>
              <a:rPr lang="en-US" dirty="0" smtClean="0"/>
              <a:t>Shows good faith</a:t>
            </a:r>
          </a:p>
          <a:p>
            <a:pPr lvl="1"/>
            <a:r>
              <a:rPr lang="en-US" dirty="0" smtClean="0"/>
              <a:t>Demonstrates feasibility</a:t>
            </a:r>
          </a:p>
          <a:p>
            <a:r>
              <a:rPr lang="en-US" dirty="0"/>
              <a:t>Forces debtors to be realistic</a:t>
            </a:r>
          </a:p>
          <a:p>
            <a:r>
              <a:rPr lang="en-US" dirty="0" smtClean="0"/>
              <a:t>Provides Debtor with options</a:t>
            </a:r>
          </a:p>
          <a:p>
            <a:pPr lvl="1"/>
            <a:r>
              <a:rPr lang="en-US" dirty="0"/>
              <a:t>Fund balance of plan</a:t>
            </a:r>
          </a:p>
          <a:p>
            <a:pPr lvl="1"/>
            <a:r>
              <a:rPr lang="en-US" dirty="0" smtClean="0"/>
              <a:t>Fund a down payment in modification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Estimated Monthly Payments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905000"/>
            <a:ext cx="8004048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An additional tool </a:t>
            </a:r>
            <a:r>
              <a:rPr lang="en-US" dirty="0" smtClean="0"/>
              <a:t>available to </a:t>
            </a:r>
            <a:r>
              <a:rPr lang="en-US" dirty="0" smtClean="0"/>
              <a:t>bankruptcy </a:t>
            </a:r>
            <a:r>
              <a:rPr lang="en-US" dirty="0" smtClean="0"/>
              <a:t>attorneys</a:t>
            </a:r>
          </a:p>
          <a:p>
            <a:r>
              <a:rPr lang="en-US" dirty="0" smtClean="0"/>
              <a:t>Training </a:t>
            </a:r>
            <a:r>
              <a:rPr lang="en-US" dirty="0" smtClean="0"/>
              <a:t>available for attorneys and their staff</a:t>
            </a:r>
          </a:p>
          <a:p>
            <a:pPr lvl="1"/>
            <a:r>
              <a:rPr lang="en-US" dirty="0" smtClean="0"/>
              <a:t>Debtors</a:t>
            </a:r>
          </a:p>
          <a:p>
            <a:pPr lvl="1"/>
            <a:r>
              <a:rPr lang="en-US" dirty="0" smtClean="0"/>
              <a:t>Creditors</a:t>
            </a:r>
          </a:p>
          <a:p>
            <a:pPr lvl="1"/>
            <a:r>
              <a:rPr lang="en-US" dirty="0" smtClean="0"/>
              <a:t>Potential Mediators</a:t>
            </a:r>
          </a:p>
          <a:p>
            <a:r>
              <a:rPr lang="en-US" b="1" dirty="0"/>
              <a:t>December 9, 2016, Wild Horse Pass Resort &amp; Casino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this means for you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2590800"/>
            <a:ext cx="8004048" cy="3733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HAMP, HARP and other government programs </a:t>
            </a:r>
            <a:r>
              <a:rPr lang="en-US" dirty="0" smtClean="0"/>
              <a:t>may be</a:t>
            </a:r>
            <a:r>
              <a:rPr lang="en-US" dirty="0" smtClean="0"/>
              <a:t> </a:t>
            </a:r>
            <a:r>
              <a:rPr lang="en-US" dirty="0" smtClean="0"/>
              <a:t>about to sunset</a:t>
            </a:r>
          </a:p>
          <a:p>
            <a:r>
              <a:rPr lang="en-US" dirty="0" smtClean="0"/>
              <a:t>State Court Mediation Programs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r>
              <a:rPr lang="en-US" dirty="0" smtClean="0"/>
              <a:t>Joint programs with law schools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The real estate crisis is nearly over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Isn’t this an idea whose time has passed</a:t>
            </a:r>
            <a:r>
              <a:rPr lang="en-US" dirty="0" smtClean="0">
                <a:sym typeface="Wingdings" panose="05000000000000000000" pitchFamily="2" charset="2"/>
              </a:rPr>
              <a:t>?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Florida and other jurisdictions tell us otherwise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8001000" cy="1676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do we know about Mortgage Modification?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038600"/>
            <a:ext cx="7467600" cy="10668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Segoe Print" panose="02000600000000000000" pitchFamily="2" charset="0"/>
              </a:rPr>
              <a:t>In 2010 </a:t>
            </a:r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Judge </a:t>
            </a:r>
            <a:r>
              <a:rPr lang="en-US" sz="32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Jennemann</a:t>
            </a:r>
            <a:r>
              <a:rPr lang="en-US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smtClean="0">
                <a:latin typeface="Segoe Print" panose="02000600000000000000" pitchFamily="2" charset="0"/>
              </a:rPr>
              <a:t>in Florida thought there must be a better way</a:t>
            </a:r>
            <a:endParaRPr lang="en-US" sz="2800" dirty="0">
              <a:latin typeface="Segoe Print" panose="020006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7467600" cy="762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TASK FORCE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172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They rolled </a:t>
            </a:r>
            <a:r>
              <a:rPr lang="en-US" dirty="0">
                <a:solidFill>
                  <a:schemeClr val="bg2"/>
                </a:solidFill>
              </a:rPr>
              <a:t>up their sleeves and created a </a:t>
            </a:r>
            <a:endParaRPr lang="en-US" dirty="0" smtClean="0">
              <a:solidFill>
                <a:schemeClr val="bg2"/>
              </a:solidFill>
            </a:endParaRP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MORTGAGE MODIFICATION MEDIATION Program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371600"/>
            <a:ext cx="8004048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 it in the context of a chapter 13 bankruptcy</a:t>
            </a:r>
          </a:p>
          <a:p>
            <a:pPr lvl="1"/>
            <a:r>
              <a:rPr lang="en-US" sz="2300" dirty="0" smtClean="0"/>
              <a:t>Resolves unsecured debt</a:t>
            </a:r>
          </a:p>
          <a:p>
            <a:pPr lvl="1"/>
            <a:r>
              <a:rPr lang="en-US" sz="2300" dirty="0" smtClean="0"/>
              <a:t>Allows strip off of junior liens</a:t>
            </a:r>
          </a:p>
          <a:p>
            <a:pPr lvl="1"/>
            <a:r>
              <a:rPr lang="en-US" sz="2300" dirty="0" smtClean="0"/>
              <a:t>Provided for accountability/transparency of payments through the </a:t>
            </a:r>
            <a:r>
              <a:rPr lang="en-US" sz="2300" dirty="0" smtClean="0"/>
              <a:t>Chapter </a:t>
            </a:r>
            <a:r>
              <a:rPr lang="en-US" sz="2300" dirty="0" smtClean="0"/>
              <a:t>13 </a:t>
            </a:r>
            <a:r>
              <a:rPr lang="en-US" sz="2300" dirty="0" smtClean="0"/>
              <a:t>Trustee</a:t>
            </a:r>
            <a:endParaRPr lang="en-US" sz="2300" dirty="0"/>
          </a:p>
          <a:p>
            <a:r>
              <a:rPr lang="en-US" dirty="0" smtClean="0"/>
              <a:t>Use </a:t>
            </a:r>
            <a:r>
              <a:rPr lang="en-US" dirty="0"/>
              <a:t>Mediators trained in …</a:t>
            </a:r>
          </a:p>
          <a:p>
            <a:pPr lvl="1"/>
            <a:r>
              <a:rPr lang="en-US" sz="2300" dirty="0" smtClean="0"/>
              <a:t>Mediation</a:t>
            </a:r>
          </a:p>
          <a:p>
            <a:pPr lvl="1"/>
            <a:r>
              <a:rPr lang="en-US" sz="2300" dirty="0" smtClean="0"/>
              <a:t>Bankruptcy</a:t>
            </a:r>
          </a:p>
          <a:p>
            <a:pPr lvl="1"/>
            <a:r>
              <a:rPr lang="en-US" sz="2300" dirty="0" smtClean="0"/>
              <a:t>Mortgage Modification</a:t>
            </a:r>
          </a:p>
          <a:p>
            <a:r>
              <a:rPr lang="en-US" dirty="0"/>
              <a:t>Pay everybody in the context of the bankruptcy</a:t>
            </a:r>
          </a:p>
          <a:p>
            <a:pPr lvl="1"/>
            <a:r>
              <a:rPr lang="en-US" sz="2300" dirty="0"/>
              <a:t>$2,500 for debtor’s counsel (in addition to fees for the bankruptcy)</a:t>
            </a:r>
          </a:p>
          <a:p>
            <a:pPr lvl="1"/>
            <a:r>
              <a:rPr lang="en-US" sz="2300" dirty="0"/>
              <a:t>$600 for the mediator</a:t>
            </a:r>
          </a:p>
          <a:p>
            <a:r>
              <a:rPr lang="en-US" dirty="0" smtClean="0"/>
              <a:t>Use a Portal for transmission of documents and communication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was needed to make it work?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371600"/>
            <a:ext cx="8004048" cy="4953000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762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An overview of how the portal helps:</a:t>
            </a:r>
            <a:endParaRPr lang="en-US" sz="3200" dirty="0"/>
          </a:p>
        </p:txBody>
      </p:sp>
      <p:pic>
        <p:nvPicPr>
          <p:cNvPr id="5" name="DMM Portal Inf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71599"/>
            <a:ext cx="7924800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5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8952" y="1905000"/>
            <a:ext cx="8004048" cy="4038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Over 6000 MMM Motions in the Orlando division alone</a:t>
            </a:r>
          </a:p>
          <a:p>
            <a:r>
              <a:rPr lang="en-US" sz="2400" dirty="0" smtClean="0"/>
              <a:t>64.7% approval rate (compared to &lt; 4% in state court)</a:t>
            </a:r>
          </a:p>
          <a:p>
            <a:r>
              <a:rPr lang="en-US" sz="2400" dirty="0" smtClean="0"/>
              <a:t>Encourages bankruptcy filings</a:t>
            </a:r>
          </a:p>
          <a:p>
            <a:r>
              <a:rPr lang="en-US" sz="2400" dirty="0" smtClean="0"/>
              <a:t>Decreases </a:t>
            </a:r>
            <a:r>
              <a:rPr lang="en-US" sz="2400" dirty="0" err="1" smtClean="0"/>
              <a:t>Ch</a:t>
            </a:r>
            <a:r>
              <a:rPr lang="en-US" sz="2400" dirty="0" smtClean="0"/>
              <a:t> 13 Trustee </a:t>
            </a:r>
            <a:r>
              <a:rPr lang="en-US" sz="2400" dirty="0" smtClean="0"/>
              <a:t>% </a:t>
            </a:r>
            <a:r>
              <a:rPr lang="en-US" sz="2400" dirty="0" smtClean="0"/>
              <a:t>fee for everyone</a:t>
            </a:r>
            <a:endParaRPr lang="en-US" sz="2400" dirty="0" smtClean="0"/>
          </a:p>
          <a:p>
            <a:r>
              <a:rPr lang="en-US" sz="2400" dirty="0" smtClean="0"/>
              <a:t>Loans go to permanent status faster and with better tracking</a:t>
            </a:r>
          </a:p>
          <a:p>
            <a:r>
              <a:rPr lang="en-US" sz="2400" dirty="0"/>
              <a:t>Loan modifications have become a new way of doing </a:t>
            </a:r>
            <a:r>
              <a:rPr lang="en-US" sz="2400" dirty="0" smtClean="0"/>
              <a:t>business post-real estate crisis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Florida results?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4097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02" y="1968630"/>
            <a:ext cx="7050795" cy="43490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idea is spreading…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02" y="1905000"/>
            <a:ext cx="7050795" cy="44762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Coming soon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8004048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March the </a:t>
            </a:r>
            <a:r>
              <a:rPr lang="en-US" b="1" dirty="0" smtClean="0"/>
              <a:t>judges</a:t>
            </a:r>
            <a:r>
              <a:rPr lang="en-US" dirty="0" smtClean="0"/>
              <a:t> and Chapter 13 </a:t>
            </a:r>
            <a:r>
              <a:rPr lang="en-US" b="1" dirty="0" smtClean="0"/>
              <a:t>trustees</a:t>
            </a:r>
            <a:r>
              <a:rPr lang="en-US" dirty="0" smtClean="0"/>
              <a:t> </a:t>
            </a:r>
            <a:r>
              <a:rPr lang="en-US" dirty="0" smtClean="0"/>
              <a:t>sat through presentation from Orlando parties</a:t>
            </a:r>
            <a:endParaRPr lang="en-US" dirty="0" smtClean="0"/>
          </a:p>
          <a:p>
            <a:r>
              <a:rPr lang="en-US" b="1" dirty="0" smtClean="0"/>
              <a:t>All seven judges liked the idea </a:t>
            </a:r>
            <a:r>
              <a:rPr lang="en-US" dirty="0" smtClean="0"/>
              <a:t>and instructed further </a:t>
            </a:r>
            <a:r>
              <a:rPr lang="en-US" dirty="0" smtClean="0"/>
              <a:t>action for a pilot</a:t>
            </a:r>
            <a:endParaRPr lang="en-US" dirty="0" smtClean="0"/>
          </a:p>
          <a:p>
            <a:r>
              <a:rPr lang="en-US" b="1" dirty="0" smtClean="0"/>
              <a:t>Task Force </a:t>
            </a:r>
            <a:r>
              <a:rPr lang="en-US" dirty="0" smtClean="0"/>
              <a:t>formed to develop </a:t>
            </a:r>
            <a:r>
              <a:rPr lang="en-US" dirty="0" smtClean="0"/>
              <a:t>program</a:t>
            </a:r>
          </a:p>
          <a:p>
            <a:pPr lvl="1"/>
            <a:r>
              <a:rPr lang="en-US" dirty="0" smtClean="0"/>
              <a:t>Trustees</a:t>
            </a:r>
          </a:p>
          <a:p>
            <a:pPr lvl="1"/>
            <a:r>
              <a:rPr lang="en-US" dirty="0" smtClean="0"/>
              <a:t>Debtors’ Counsel</a:t>
            </a:r>
          </a:p>
          <a:p>
            <a:pPr lvl="1"/>
            <a:r>
              <a:rPr lang="en-US" dirty="0" smtClean="0"/>
              <a:t>Creditors’ Counsel</a:t>
            </a:r>
          </a:p>
          <a:p>
            <a:pPr lvl="1"/>
            <a:r>
              <a:rPr lang="en-US" dirty="0" smtClean="0"/>
              <a:t>Potential mediators</a:t>
            </a:r>
            <a:endParaRPr lang="en-US" dirty="0" smtClean="0"/>
          </a:p>
          <a:p>
            <a:r>
              <a:rPr lang="en-US" b="1" dirty="0" smtClean="0"/>
              <a:t>Proposed </a:t>
            </a:r>
            <a:r>
              <a:rPr lang="en-US" b="1" dirty="0" smtClean="0"/>
              <a:t>Procedures</a:t>
            </a:r>
            <a:r>
              <a:rPr lang="en-US" b="1" dirty="0" smtClean="0"/>
              <a:t>, Forms and General Order </a:t>
            </a:r>
            <a:r>
              <a:rPr lang="en-US" dirty="0" smtClean="0"/>
              <a:t>have been presented to the Judges </a:t>
            </a:r>
          </a:p>
          <a:p>
            <a:r>
              <a:rPr lang="en-US" dirty="0" smtClean="0"/>
              <a:t>Target </a:t>
            </a:r>
            <a:r>
              <a:rPr lang="en-US" dirty="0"/>
              <a:t>effective date is </a:t>
            </a:r>
            <a:r>
              <a:rPr lang="en-US" b="1" dirty="0"/>
              <a:t>January 1, 2017</a:t>
            </a:r>
          </a:p>
          <a:p>
            <a:r>
              <a:rPr lang="en-US" dirty="0" smtClean="0"/>
              <a:t>Full Day Training Program </a:t>
            </a:r>
            <a:r>
              <a:rPr lang="en-US" b="1" dirty="0" smtClean="0"/>
              <a:t>December 9, 2016, </a:t>
            </a:r>
            <a:r>
              <a:rPr lang="en-US" dirty="0" smtClean="0"/>
              <a:t>Wild Horse Pass Resort</a:t>
            </a:r>
          </a:p>
          <a:p>
            <a:pPr lvl="1"/>
            <a:r>
              <a:rPr lang="en-US" dirty="0" smtClean="0"/>
              <a:t>Train lawyers and paralegals</a:t>
            </a:r>
          </a:p>
          <a:p>
            <a:pPr lvl="1"/>
            <a:r>
              <a:rPr lang="en-US" dirty="0" smtClean="0"/>
              <a:t>Train mediators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What is happening in Arizona?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_2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9E31AC6-CC33-4EA4-9EEC-63573E42B1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Teamwork presentation</Template>
  <TotalTime>654</TotalTime>
  <Words>577</Words>
  <Application>Microsoft Office PowerPoint</Application>
  <PresentationFormat>On-screen Show (4:3)</PresentationFormat>
  <Paragraphs>85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Aharoni</vt:lpstr>
      <vt:lpstr>Calibri</vt:lpstr>
      <vt:lpstr>Georgia</vt:lpstr>
      <vt:lpstr>Segoe Print</vt:lpstr>
      <vt:lpstr>Wingdings</vt:lpstr>
      <vt:lpstr>Wingdings 2</vt:lpstr>
      <vt:lpstr>presentation_2</vt:lpstr>
      <vt:lpstr>Mortgage Modification Mediation</vt:lpstr>
      <vt:lpstr>What do we know about Mortgage Modification?</vt:lpstr>
      <vt:lpstr>In 2010 Judge Jennemann in Florida thought there must be a better way</vt:lpstr>
      <vt:lpstr>What was needed to make it work?</vt:lpstr>
      <vt:lpstr>An overview of how the portal helps:</vt:lpstr>
      <vt:lpstr>Florida results?</vt:lpstr>
      <vt:lpstr>The idea is spreading…</vt:lpstr>
      <vt:lpstr>Coming soon …</vt:lpstr>
      <vt:lpstr>What is happening in Arizona?</vt:lpstr>
      <vt:lpstr>How will MMM work in AZ?</vt:lpstr>
      <vt:lpstr> </vt:lpstr>
      <vt:lpstr>Estimated Monthly Payments</vt:lpstr>
      <vt:lpstr>What this means for you 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Teamwork Presentation</dc:title>
  <dc:creator>Gabriel Acuna</dc:creator>
  <cp:keywords/>
  <cp:lastModifiedBy>Gabriel Acuna</cp:lastModifiedBy>
  <cp:revision>36</cp:revision>
  <cp:lastPrinted>2016-09-09T17:19:31Z</cp:lastPrinted>
  <dcterms:created xsi:type="dcterms:W3CDTF">2016-09-07T21:43:40Z</dcterms:created>
  <dcterms:modified xsi:type="dcterms:W3CDTF">2016-10-17T20:48:04Z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TC102282709990</vt:lpwstr>
  </property>
</Properties>
</file>